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58" r:id="rId11"/>
    <p:sldId id="265" r:id="rId12"/>
    <p:sldId id="266" r:id="rId13"/>
    <p:sldId id="267" r:id="rId14"/>
    <p:sldId id="268" r:id="rId15"/>
    <p:sldId id="269" r:id="rId16"/>
    <p:sldId id="270" r:id="rId17"/>
    <p:sldId id="276" r:id="rId18"/>
    <p:sldId id="277" r:id="rId19"/>
    <p:sldId id="271" r:id="rId20"/>
    <p:sldId id="273" r:id="rId21"/>
    <p:sldId id="274" r:id="rId22"/>
    <p:sldId id="275" r:id="rId23"/>
    <p:sldId id="272" r:id="rId24"/>
    <p:sldId id="278" r:id="rId25"/>
    <p:sldId id="279"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C51EAE1E-CB33-4BD2-8A4A-29BEABB47877}" type="datetimeFigureOut">
              <a:rPr lang="ms-MY" smtClean="0"/>
              <a:t>15/10/2015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9D00E3B-1A53-481D-9A87-6D6B12FC6015}" type="slidenum">
              <a:rPr lang="ms-MY" smtClean="0"/>
              <a:t>‹#›</a:t>
            </a:fld>
            <a:endParaRPr lang="ms-MY"/>
          </a:p>
        </p:txBody>
      </p:sp>
    </p:spTree>
    <p:extLst>
      <p:ext uri="{BB962C8B-B14F-4D97-AF65-F5344CB8AC3E}">
        <p14:creationId xmlns:p14="http://schemas.microsoft.com/office/powerpoint/2010/main" val="133749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51EAE1E-CB33-4BD2-8A4A-29BEABB47877}" type="datetimeFigureOut">
              <a:rPr lang="ms-MY" smtClean="0"/>
              <a:t>15/10/2015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9D00E3B-1A53-481D-9A87-6D6B12FC6015}" type="slidenum">
              <a:rPr lang="ms-MY" smtClean="0"/>
              <a:t>‹#›</a:t>
            </a:fld>
            <a:endParaRPr lang="ms-MY"/>
          </a:p>
        </p:txBody>
      </p:sp>
    </p:spTree>
    <p:extLst>
      <p:ext uri="{BB962C8B-B14F-4D97-AF65-F5344CB8AC3E}">
        <p14:creationId xmlns:p14="http://schemas.microsoft.com/office/powerpoint/2010/main" val="429312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51EAE1E-CB33-4BD2-8A4A-29BEABB47877}" type="datetimeFigureOut">
              <a:rPr lang="ms-MY" smtClean="0"/>
              <a:t>15/10/2015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9D00E3B-1A53-481D-9A87-6D6B12FC6015}" type="slidenum">
              <a:rPr lang="ms-MY" smtClean="0"/>
              <a:t>‹#›</a:t>
            </a:fld>
            <a:endParaRPr lang="ms-MY"/>
          </a:p>
        </p:txBody>
      </p:sp>
    </p:spTree>
    <p:extLst>
      <p:ext uri="{BB962C8B-B14F-4D97-AF65-F5344CB8AC3E}">
        <p14:creationId xmlns:p14="http://schemas.microsoft.com/office/powerpoint/2010/main" val="3549864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54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274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30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99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10/15/2015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376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10/15/2015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63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10/15/2015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552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15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51EAE1E-CB33-4BD2-8A4A-29BEABB47877}" type="datetimeFigureOut">
              <a:rPr lang="ms-MY" smtClean="0"/>
              <a:t>15/10/2015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9D00E3B-1A53-481D-9A87-6D6B12FC6015}" type="slidenum">
              <a:rPr lang="ms-MY" smtClean="0"/>
              <a:t>‹#›</a:t>
            </a:fld>
            <a:endParaRPr lang="ms-MY"/>
          </a:p>
        </p:txBody>
      </p:sp>
    </p:spTree>
    <p:extLst>
      <p:ext uri="{BB962C8B-B14F-4D97-AF65-F5344CB8AC3E}">
        <p14:creationId xmlns:p14="http://schemas.microsoft.com/office/powerpoint/2010/main" val="2799294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48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823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96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1EAE1E-CB33-4BD2-8A4A-29BEABB47877}" type="datetimeFigureOut">
              <a:rPr lang="ms-MY" smtClean="0"/>
              <a:t>15/10/2015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9D00E3B-1A53-481D-9A87-6D6B12FC6015}" type="slidenum">
              <a:rPr lang="ms-MY" smtClean="0"/>
              <a:t>‹#›</a:t>
            </a:fld>
            <a:endParaRPr lang="ms-MY"/>
          </a:p>
        </p:txBody>
      </p:sp>
    </p:spTree>
    <p:extLst>
      <p:ext uri="{BB962C8B-B14F-4D97-AF65-F5344CB8AC3E}">
        <p14:creationId xmlns:p14="http://schemas.microsoft.com/office/powerpoint/2010/main" val="197959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C51EAE1E-CB33-4BD2-8A4A-29BEABB47877}" type="datetimeFigureOut">
              <a:rPr lang="ms-MY" smtClean="0"/>
              <a:t>15/10/2015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9D00E3B-1A53-481D-9A87-6D6B12FC6015}" type="slidenum">
              <a:rPr lang="ms-MY" smtClean="0"/>
              <a:t>‹#›</a:t>
            </a:fld>
            <a:endParaRPr lang="ms-MY"/>
          </a:p>
        </p:txBody>
      </p:sp>
    </p:spTree>
    <p:extLst>
      <p:ext uri="{BB962C8B-B14F-4D97-AF65-F5344CB8AC3E}">
        <p14:creationId xmlns:p14="http://schemas.microsoft.com/office/powerpoint/2010/main" val="422931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C51EAE1E-CB33-4BD2-8A4A-29BEABB47877}" type="datetimeFigureOut">
              <a:rPr lang="ms-MY" smtClean="0"/>
              <a:t>15/10/2015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49D00E3B-1A53-481D-9A87-6D6B12FC6015}" type="slidenum">
              <a:rPr lang="ms-MY" smtClean="0"/>
              <a:t>‹#›</a:t>
            </a:fld>
            <a:endParaRPr lang="ms-MY"/>
          </a:p>
        </p:txBody>
      </p:sp>
    </p:spTree>
    <p:extLst>
      <p:ext uri="{BB962C8B-B14F-4D97-AF65-F5344CB8AC3E}">
        <p14:creationId xmlns:p14="http://schemas.microsoft.com/office/powerpoint/2010/main" val="341937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C51EAE1E-CB33-4BD2-8A4A-29BEABB47877}" type="datetimeFigureOut">
              <a:rPr lang="ms-MY" smtClean="0"/>
              <a:t>15/10/2015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49D00E3B-1A53-481D-9A87-6D6B12FC6015}" type="slidenum">
              <a:rPr lang="ms-MY" smtClean="0"/>
              <a:t>‹#›</a:t>
            </a:fld>
            <a:endParaRPr lang="ms-MY"/>
          </a:p>
        </p:txBody>
      </p:sp>
    </p:spTree>
    <p:extLst>
      <p:ext uri="{BB962C8B-B14F-4D97-AF65-F5344CB8AC3E}">
        <p14:creationId xmlns:p14="http://schemas.microsoft.com/office/powerpoint/2010/main" val="140576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EAE1E-CB33-4BD2-8A4A-29BEABB47877}" type="datetimeFigureOut">
              <a:rPr lang="ms-MY" smtClean="0"/>
              <a:t>15/10/2015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49D00E3B-1A53-481D-9A87-6D6B12FC6015}" type="slidenum">
              <a:rPr lang="ms-MY" smtClean="0"/>
              <a:t>‹#›</a:t>
            </a:fld>
            <a:endParaRPr lang="ms-MY"/>
          </a:p>
        </p:txBody>
      </p:sp>
    </p:spTree>
    <p:extLst>
      <p:ext uri="{BB962C8B-B14F-4D97-AF65-F5344CB8AC3E}">
        <p14:creationId xmlns:p14="http://schemas.microsoft.com/office/powerpoint/2010/main" val="333661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EAE1E-CB33-4BD2-8A4A-29BEABB47877}" type="datetimeFigureOut">
              <a:rPr lang="ms-MY" smtClean="0"/>
              <a:t>15/10/2015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9D00E3B-1A53-481D-9A87-6D6B12FC6015}" type="slidenum">
              <a:rPr lang="ms-MY" smtClean="0"/>
              <a:t>‹#›</a:t>
            </a:fld>
            <a:endParaRPr lang="ms-MY"/>
          </a:p>
        </p:txBody>
      </p:sp>
    </p:spTree>
    <p:extLst>
      <p:ext uri="{BB962C8B-B14F-4D97-AF65-F5344CB8AC3E}">
        <p14:creationId xmlns:p14="http://schemas.microsoft.com/office/powerpoint/2010/main" val="160578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EAE1E-CB33-4BD2-8A4A-29BEABB47877}" type="datetimeFigureOut">
              <a:rPr lang="ms-MY" smtClean="0"/>
              <a:t>15/10/2015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9D00E3B-1A53-481D-9A87-6D6B12FC6015}" type="slidenum">
              <a:rPr lang="ms-MY" smtClean="0"/>
              <a:t>‹#›</a:t>
            </a:fld>
            <a:endParaRPr lang="ms-MY"/>
          </a:p>
        </p:txBody>
      </p:sp>
    </p:spTree>
    <p:extLst>
      <p:ext uri="{BB962C8B-B14F-4D97-AF65-F5344CB8AC3E}">
        <p14:creationId xmlns:p14="http://schemas.microsoft.com/office/powerpoint/2010/main" val="95432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EAE1E-CB33-4BD2-8A4A-29BEABB47877}" type="datetimeFigureOut">
              <a:rPr lang="ms-MY" smtClean="0"/>
              <a:t>15/10/2015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00E3B-1A53-481D-9A87-6D6B12FC6015}" type="slidenum">
              <a:rPr lang="ms-MY" smtClean="0"/>
              <a:t>‹#›</a:t>
            </a:fld>
            <a:endParaRPr lang="ms-MY"/>
          </a:p>
        </p:txBody>
      </p:sp>
    </p:spTree>
    <p:extLst>
      <p:ext uri="{BB962C8B-B14F-4D97-AF65-F5344CB8AC3E}">
        <p14:creationId xmlns:p14="http://schemas.microsoft.com/office/powerpoint/2010/main" val="1917731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10/15/2015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504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835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514" y="123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 Imran,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103</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068030"/>
            <a:ext cx="9144000" cy="2677656"/>
          </a:xfrm>
          <a:prstGeom prst="rect">
            <a:avLst/>
          </a:prstGeom>
          <a:solidFill>
            <a:schemeClr val="tx1">
              <a:alpha val="32000"/>
            </a:schemeClr>
          </a:solidFill>
        </p:spPr>
        <p:txBody>
          <a:bodyPr wrap="square">
            <a:spAutoFit/>
          </a:bodyPr>
          <a:lstStyle/>
          <a:p>
            <a:pPr algn="ct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وَاعْتَصِمُواْ بِحَبْلِ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جَمِيعًا وَلاَ تَفَرَّقُواْ وَاذْكُرُواْ نِعْمَةَ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عَلَيْكُمْ إِذْ كُنتُمْ أَعْدَاء فَأَلَّفَ بَيْنَ قُلُوبِكُمْ فَأَصْبَحْتُم بِنِعْمَتِهِ إِخْوَانًا وَكُنتُمْ عَلَىَ شَفَا حُفْرَةٍ مِّنَ النَّارِ فَأَنقَذَكُم مِّنْهَا كَذَلِكَ يُبَيِّنُ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لَكُمْ آيَاتِهِ لَعَلَّكُمْ تَهْتَدُونَ</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735030"/>
            <a:ext cx="9144000" cy="286232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dirty="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“Dan berpegang teguhlah kamu sekalian kepada tali Allah (agama Islam), dan janganlah kamu bercerai-berai; dan kenanglah nikmat Allah kepada kamu ketika kamu bermusuh-musuhan (semasa jahiliyah dahulu), lalu Allah menyatukan di antara hati kamu (sehingga kamu bersatu-padu dengan nikmat Islam), maka menjadilah kamu dengan nikmat Allah itu orang Islam yang bersaudara. Dan kamu dahulu telah berada di tepi jurang neraka (disebabkan kekufuran kamu semasa jahiliyah), lalu Allah selamatkan kamu dari neraka itu (disebabkan nikmat Islam juga). Demikianlah Allah menjelaskan kepada kamu ayat-ayat keterangan-Nya, supaya kamu mendapat petunjuk hidayah-Nya”. </a:t>
            </a:r>
            <a:endParaRPr kumimoji="0" lang="ms-MY" b="0" i="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pitchFamily="34" charset="0"/>
            </a:endParaRPr>
          </a:p>
        </p:txBody>
      </p:sp>
    </p:spTree>
    <p:extLst>
      <p:ext uri="{BB962C8B-B14F-4D97-AF65-F5344CB8AC3E}">
        <p14:creationId xmlns:p14="http://schemas.microsoft.com/office/powerpoint/2010/main" val="1940943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14" y="260648"/>
            <a:ext cx="89916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Mengeratkan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hubungan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persaudaraan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362200" y="1251248"/>
            <a:ext cx="6400800" cy="17526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membantu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memerlukan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termasuk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mengeratkan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silaturrahim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ight Arrow 4"/>
          <p:cNvSpPr/>
          <p:nvPr/>
        </p:nvSpPr>
        <p:spPr>
          <a:xfrm>
            <a:off x="228600" y="794048"/>
            <a:ext cx="2362200" cy="167640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ms-MY" sz="26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385914" y="3383122"/>
            <a:ext cx="8382000" cy="1754326"/>
          </a:xfrm>
          <a:prstGeom prst="rect">
            <a:avLst/>
          </a:prstGeom>
          <a:solidFill>
            <a:schemeClr val="tx1">
              <a:alpha val="32000"/>
            </a:schemeClr>
          </a:solidFill>
        </p:spPr>
        <p:txBody>
          <a:bodyPr wrap="square">
            <a:spAutoFit/>
          </a:bodyPr>
          <a:lstStyle/>
          <a:p>
            <a:pPr algn="ctr" rtl="1"/>
            <a:r>
              <a:rPr lang="ar-SA" sz="40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النَّاسَ، أَفْشُوْا السَّلاَمَ، وَأَطْعِمُوْا الطَّعَامَ، وَصِلُوْا اْلأَرْحَامَ، وَصَلُّوْا بِاللَّيْلِ وَالنَّاسُ نِيَامٌ، تَدْخُلُوْا الْجَنَّةَ بِسَلاَمٍ. </a:t>
            </a:r>
            <a:r>
              <a:rPr lang="ar-SA" sz="24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أحمد و الترمذي والحاكم)</a:t>
            </a:r>
            <a:endParaRPr lang="ms-MY" sz="24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Rectangle 1"/>
          <p:cNvSpPr>
            <a:spLocks noChangeArrowheads="1"/>
          </p:cNvSpPr>
          <p:nvPr/>
        </p:nvSpPr>
        <p:spPr bwMode="auto">
          <a:xfrm>
            <a:off x="385914" y="5366048"/>
            <a:ext cx="8382000" cy="132343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sebarkanlah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salam</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berilah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faqir</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miskin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sambungkan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silaturrahim</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solatlah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malam</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tidur</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pasti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memasuki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sejahtera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40943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14" y="260648"/>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Mengeratkan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hubungan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persaudaraan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514600" y="1994218"/>
            <a:ext cx="6400800" cy="1163498"/>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Menjaga hubungan baik dengan jiran tetangga.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ight Arrow 4"/>
          <p:cNvSpPr/>
          <p:nvPr/>
        </p:nvSpPr>
        <p:spPr>
          <a:xfrm>
            <a:off x="533400" y="1066800"/>
            <a:ext cx="2362200" cy="167640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Kedua</a:t>
            </a:r>
            <a:endParaRPr lang="ms-MY" sz="26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385914" y="3531275"/>
            <a:ext cx="8382000" cy="769441"/>
          </a:xfrm>
          <a:prstGeom prst="rect">
            <a:avLst/>
          </a:prstGeom>
          <a:solidFill>
            <a:schemeClr val="tx1">
              <a:alpha val="32000"/>
            </a:schemeClr>
          </a:solidFill>
        </p:spPr>
        <p:txBody>
          <a:bodyPr wrap="square">
            <a:spAutoFit/>
          </a:bodyPr>
          <a:lstStyle/>
          <a:p>
            <a:pPr algn="ctr" rtl="1"/>
            <a:r>
              <a:rPr lang="ar-SA" sz="44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كَانَ يُؤْمِنُ بِاللهِ وَالْيَوْمِ الآخِرِ فَلْيُكْرِمْ جَارَهُ.</a:t>
            </a:r>
            <a:endParaRPr lang="ms-MY" sz="28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Rectangle 1"/>
          <p:cNvSpPr>
            <a:spLocks noChangeArrowheads="1"/>
          </p:cNvSpPr>
          <p:nvPr/>
        </p:nvSpPr>
        <p:spPr bwMode="auto">
          <a:xfrm>
            <a:off x="385914" y="4590871"/>
            <a:ext cx="8382000" cy="120032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Barangsiapa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menghormati</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jirannya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hadis</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Bukhari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Muslim)</a:t>
            </a:r>
            <a:endParaRPr lang="ms-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40943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14" y="304800"/>
            <a:ext cx="89916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Mengeratkan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hubungan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persaudaraan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362200" y="1600200"/>
            <a:ext cx="6400800" cy="1392098"/>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Mengetepikan perbezaan pendapat yang tidak mendatangkan faedah kepada umat Islam.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ight Arrow 4"/>
          <p:cNvSpPr/>
          <p:nvPr/>
        </p:nvSpPr>
        <p:spPr>
          <a:xfrm>
            <a:off x="152400" y="990600"/>
            <a:ext cx="2590800" cy="144780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Ketiga</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362200" y="3200400"/>
            <a:ext cx="6400800" cy="1468298"/>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Menjauhi amalan tuduh menuduh, menyebar fitnah dan berburuk sangka sesama Islam.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ight Arrow 6"/>
          <p:cNvSpPr/>
          <p:nvPr/>
        </p:nvSpPr>
        <p:spPr>
          <a:xfrm>
            <a:off x="152400" y="2743200"/>
            <a:ext cx="2590800" cy="1447800"/>
          </a:xfrm>
          <a:prstGeom prst="rightArrow">
            <a:avLst/>
          </a:prstGeom>
          <a:solidFill>
            <a:schemeClr val="accent4">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Keempat</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2362200" y="4876800"/>
            <a:ext cx="6400800" cy="1620698"/>
          </a:xfrm>
          <a:prstGeom prst="roundRect">
            <a:avLst>
              <a:gd name="adj" fmla="val 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Menghindari diri daripada terlibat dengan aktiviti yang boleh menggugat keamanan negara seperti berkomplot dengan musuh Islam.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ight Arrow 8"/>
          <p:cNvSpPr/>
          <p:nvPr/>
        </p:nvSpPr>
        <p:spPr>
          <a:xfrm>
            <a:off x="152400" y="4495800"/>
            <a:ext cx="2590800" cy="1447800"/>
          </a:xfrm>
          <a:prstGeom prst="rightArrow">
            <a:avLst/>
          </a:prstGeom>
          <a:solidFill>
            <a:schemeClr val="accent6">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Kelima</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40943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44624"/>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Hujurat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10</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76200" y="1501158"/>
            <a:ext cx="8991600" cy="1446550"/>
          </a:xfrm>
          <a:prstGeom prst="rect">
            <a:avLst/>
          </a:prstGeom>
          <a:solidFill>
            <a:schemeClr val="tx1">
              <a:lumMod val="65000"/>
              <a:lumOff val="35000"/>
              <a:alpha val="18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إِنَّمَا الْمُؤْمِنُونَ إِخْوَةٌ فَأَصْلِحُوا بَيْنَ أَخَوَيْكُمْ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a:p>
            <a:pPr lvl="0" algn="ctr" fontAlgn="base">
              <a:spcBef>
                <a:spcPct val="0"/>
              </a:spcBef>
              <a:spcAft>
                <a:spcPct val="0"/>
              </a:spcAft>
            </a:pP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وَاتَّقُوا 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لَعَلَّكُمْ تُرْحَمُونَ</a:t>
            </a:r>
            <a:endParaRPr kumimoji="0" lang="en-US" sz="4400" b="1" i="0" u="none" strike="noStrike" cap="none" normalizeH="0"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
        <p:nvSpPr>
          <p:cNvPr id="5" name="Rectangle 1"/>
          <p:cNvSpPr>
            <a:spLocks noChangeArrowheads="1"/>
          </p:cNvSpPr>
          <p:nvPr/>
        </p:nvSpPr>
        <p:spPr bwMode="auto">
          <a:xfrm>
            <a:off x="0" y="4159228"/>
            <a:ext cx="9144000" cy="1938992"/>
          </a:xfrm>
          <a:prstGeom prst="rect">
            <a:avLst/>
          </a:prstGeom>
          <a:solidFill>
            <a:schemeClr val="lt1">
              <a:alpha val="51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Sebenarnya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bersaudara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damaikanlah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bertelingkah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bertaqwalah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beroleh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40943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 y="1722288"/>
            <a:ext cx="9144032" cy="4154984"/>
          </a:xfrm>
          <a:prstGeom prst="rect">
            <a:avLst/>
          </a:prstGeom>
          <a:solidFill>
            <a:schemeClr val="tx1">
              <a:alpha val="25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228600" y="270520"/>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9409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17604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30178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28600"/>
            <a:ext cx="8839200" cy="584775"/>
          </a:xfrm>
          <a:prstGeom prst="rect">
            <a:avLst/>
          </a:prstGeom>
        </p:spPr>
        <p:txBody>
          <a:bodyPr>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04948"/>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116050"/>
            <a:ext cx="8572528" cy="1446550"/>
          </a:xfrm>
          <a:prstGeom prst="rect">
            <a:avLst/>
          </a:prstGeom>
          <a:no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40943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556792"/>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26064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57479"/>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4616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22068"/>
            <a:ext cx="9144000" cy="2400657"/>
          </a:xfrm>
          <a:prstGeom prst="rect">
            <a:avLst/>
          </a:prstGeom>
          <a:solidFill>
            <a:schemeClr val="accent2">
              <a:lumMod val="50000"/>
              <a:alpha val="27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399992" y="4718229"/>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260648"/>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475556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6640" y="1566898"/>
            <a:ext cx="8572560" cy="1754326"/>
          </a:xfrm>
          <a:prstGeom prst="rect">
            <a:avLst/>
          </a:prstGeom>
          <a:solidFill>
            <a:schemeClr val="accent5">
              <a:lumMod val="60000"/>
              <a:lumOff val="40000"/>
              <a:alpha val="50000"/>
            </a:schemeClr>
          </a:solidFill>
        </p:spPr>
        <p:txBody>
          <a:bodyPr wrap="square">
            <a:spAutoFit/>
          </a:bodyPr>
          <a:lstStyle/>
          <a:p>
            <a:pPr algn="ctr" rtl="1"/>
            <a:r>
              <a:rPr lang="ar-SA" sz="5400" b="1" dirty="0" smtClean="0">
                <a:solidFill>
                  <a:srgbClr val="FFFF00"/>
                </a:solidFill>
                <a:effectLst>
                  <a:glow rad="101600">
                    <a:schemeClr val="tx1">
                      <a:alpha val="60000"/>
                    </a:schemeClr>
                  </a:glow>
                </a:effectLst>
                <a:cs typeface="Traditional Arabic" pitchFamily="2" charset="-78"/>
              </a:rPr>
              <a:t>اللَّهُمَّ صَلِّ وَسَلِّمْ عَلَى عَبْدِكَ وَرَسُوْلِكَ مُحَمَّدٍ وَعَلَى آلِهِ وَصَحْبِهِ</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3944593"/>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11560" y="44624"/>
            <a:ext cx="821537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64616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4810" y="219473"/>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83427"/>
            <a:ext cx="9144000" cy="923330"/>
          </a:xfrm>
          <a:prstGeom prst="rect">
            <a:avLst/>
          </a:prstGeom>
          <a:solidFill>
            <a:schemeClr val="tx1">
              <a:alpha val="1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وَقُولُوا قَوْلاً سَدِيدًا</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15053"/>
            <a:ext cx="9144000" cy="954107"/>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berkatalah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4616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0"/>
            <a:ext cx="8610600" cy="1015663"/>
          </a:xfrm>
          <a:prstGeom prst="rect">
            <a:avLst/>
          </a:prstGeom>
          <a:noFill/>
        </p:spPr>
        <p:txBody>
          <a:bodyPr wrap="square">
            <a:spAutoFit/>
          </a:bodyPr>
          <a:lstStyle/>
          <a:p>
            <a:pPr algn="ctr" fontAlgn="auto">
              <a:spcBef>
                <a:spcPts val="0"/>
              </a:spcBef>
              <a:spcAft>
                <a:spcPts val="0"/>
              </a:spcAft>
              <a:defRPr/>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Seruan</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memperbanyakkan</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fontAlgn="auto">
              <a:spcBef>
                <a:spcPts val="0"/>
              </a:spcBef>
              <a:spcAft>
                <a:spcPts val="0"/>
              </a:spcAft>
              <a:defRPr/>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amalan</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sunat</a:t>
            </a:r>
            <a:endParaRPr lang="en-US"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ounded Rectangle 3"/>
          <p:cNvSpPr/>
          <p:nvPr/>
        </p:nvSpPr>
        <p:spPr>
          <a:xfrm>
            <a:off x="990600" y="1752600"/>
            <a:ext cx="7210424" cy="1447800"/>
          </a:xfrm>
          <a:prstGeom prst="roundRect">
            <a:avLst>
              <a:gd name="adj" fmla="val 376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menyediakan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ganjaran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bulan-bulan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hari-hari</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istimewa</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823852" y="3937165"/>
            <a:ext cx="6705600" cy="1219200"/>
          </a:xfrm>
          <a:prstGeom prst="roundRect">
            <a:avLst>
              <a:gd name="adj" fmla="val 31386"/>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dianjur</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memperbanyakkan</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amalan-amalan</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sunat</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flipV="1">
            <a:off x="1181595" y="3657600"/>
            <a:ext cx="1209304" cy="88916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0943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714" y="260648"/>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78707"/>
            <a:ext cx="9144000" cy="830997"/>
          </a:xfrm>
          <a:prstGeom prst="rect">
            <a:avLst/>
          </a:prstGeom>
          <a:solidFill>
            <a:schemeClr val="tx1">
              <a:lumMod val="65000"/>
              <a:lumOff val="35000"/>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سُئِلَ عَنْ صَوْمِ يَوْمِ عَاشُورَاءَ فَقَالَ يُكَفِّرُ السَّنَةَ الْمَاضِيَةَ</a:t>
            </a:r>
            <a:endParaRPr lang="ms-MY" sz="24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852704"/>
            <a:ext cx="9144000" cy="1508105"/>
          </a:xfrm>
          <a:prstGeom prst="rect">
            <a:avLst/>
          </a:prstGeom>
          <a:solidFill>
            <a:schemeClr val="lt1">
              <a:alpha val="51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ditanya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Asyura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(10 Muharram).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jawab</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Asyura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menghapuskan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tahun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MY" dirty="0" smtClean="0">
                <a:ln>
                  <a:solidFill>
                    <a:schemeClr val="tx1"/>
                  </a:solidFill>
                </a:ln>
                <a:solidFill>
                  <a:schemeClr val="bg1"/>
                </a:solidFill>
                <a:effectLst>
                  <a:glow rad="101600">
                    <a:schemeClr val="tx1">
                      <a:alpha val="60000"/>
                    </a:schemeClr>
                  </a:glow>
                </a:effectLst>
                <a:latin typeface="Arial Black" pitchFamily="34" charset="0"/>
              </a:rPr>
              <a:t>(</a:t>
            </a:r>
            <a:r>
              <a:rPr lang="en-MY" dirty="0" err="1">
                <a:ln>
                  <a:solidFill>
                    <a:schemeClr val="tx1"/>
                  </a:solidFill>
                </a:ln>
                <a:solidFill>
                  <a:schemeClr val="bg1"/>
                </a:solidFill>
                <a:effectLst>
                  <a:glow rad="101600">
                    <a:schemeClr val="tx1">
                      <a:alpha val="60000"/>
                    </a:schemeClr>
                  </a:glow>
                </a:effectLst>
                <a:latin typeface="Arial Black" pitchFamily="34" charset="0"/>
              </a:rPr>
              <a:t>Hadis</a:t>
            </a:r>
            <a:r>
              <a:rPr lang="en-MY" dirty="0">
                <a:ln>
                  <a:solidFill>
                    <a:schemeClr val="tx1"/>
                  </a:solidFill>
                </a:ln>
                <a:solidFill>
                  <a:schemeClr val="bg1"/>
                </a:solidFill>
                <a:effectLst>
                  <a:glow rad="101600">
                    <a:schemeClr val="tx1">
                      <a:alpha val="60000"/>
                    </a:schemeClr>
                  </a:glow>
                </a:effectLst>
                <a:latin typeface="Arial Black" pitchFamily="34" charset="0"/>
              </a:rPr>
              <a:t> </a:t>
            </a:r>
            <a:r>
              <a:rPr lang="en-MY" dirty="0" err="1">
                <a:ln>
                  <a:solidFill>
                    <a:schemeClr val="tx1"/>
                  </a:solidFill>
                </a:ln>
                <a:solidFill>
                  <a:schemeClr val="bg1"/>
                </a:solidFill>
                <a:effectLst>
                  <a:glow rad="101600">
                    <a:schemeClr val="tx1">
                      <a:alpha val="60000"/>
                    </a:schemeClr>
                  </a:glow>
                </a:effectLst>
                <a:latin typeface="Arial Black" pitchFamily="34" charset="0"/>
              </a:rPr>
              <a:t>Riwayat</a:t>
            </a:r>
            <a:r>
              <a:rPr lang="en-MY" dirty="0">
                <a:ln>
                  <a:solidFill>
                    <a:schemeClr val="tx1"/>
                  </a:solidFill>
                </a:ln>
                <a:solidFill>
                  <a:schemeClr val="bg1"/>
                </a:solidFill>
                <a:effectLst>
                  <a:glow rad="101600">
                    <a:schemeClr val="tx1">
                      <a:alpha val="60000"/>
                    </a:schemeClr>
                  </a:glow>
                </a:effectLst>
                <a:latin typeface="Arial Black" pitchFamily="34" charset="0"/>
              </a:rPr>
              <a:t> Muslim)</a:t>
            </a:r>
            <a:endParaRPr lang="ms-MY"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177377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143000" y="3352800"/>
            <a:ext cx="7391400" cy="1638942"/>
          </a:xfrm>
          <a:prstGeom prst="roundRect">
            <a:avLst>
              <a:gd name="adj" fmla="val 484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Sebaik-baik</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puasa</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selepas</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Fardhu</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Ramadhan</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ialan</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puasa</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pada</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bulan</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iaitu</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Muharram. </a:t>
            </a:r>
            <a:r>
              <a:rPr lang="en-US" dirty="0">
                <a:ln w="3175" cmpd="sng">
                  <a:solidFill>
                    <a:sysClr val="windowText" lastClr="000000"/>
                  </a:solidFill>
                  <a:prstDash val="solid"/>
                </a:ln>
                <a:solidFill>
                  <a:srgbClr val="FFFFFF"/>
                </a:solidFill>
                <a:effectLst>
                  <a:glow rad="101600">
                    <a:schemeClr val="tx1">
                      <a:alpha val="60000"/>
                    </a:schemeClr>
                  </a:glow>
                </a:effectLst>
                <a:latin typeface="Arial Black" pitchFamily="34" charset="0"/>
                <a:cs typeface="Arial" charset="0"/>
              </a:rPr>
              <a:t>(</a:t>
            </a:r>
            <a:r>
              <a:rPr lang="en-US" dirty="0" err="1">
                <a:ln w="3175" cmpd="sng">
                  <a:solidFill>
                    <a:sysClr val="windowText" lastClr="000000"/>
                  </a:solidFill>
                  <a:prstDash val="solid"/>
                </a:ln>
                <a:solidFill>
                  <a:srgbClr val="FFFFFF"/>
                </a:solidFill>
                <a:effectLst>
                  <a:glow rad="101600">
                    <a:schemeClr val="tx1">
                      <a:alpha val="60000"/>
                    </a:schemeClr>
                  </a:glow>
                </a:effectLst>
                <a:latin typeface="Arial Black" pitchFamily="34" charset="0"/>
                <a:cs typeface="Arial" charset="0"/>
              </a:rPr>
              <a:t>Hadis</a:t>
            </a:r>
            <a:r>
              <a:rPr lang="en-US" dirty="0">
                <a:ln w="3175" cmpd="sng">
                  <a:solidFill>
                    <a:sysClr val="windowText" lastClr="000000"/>
                  </a:solidFill>
                  <a:prstDash val="solid"/>
                </a:ln>
                <a:solidFill>
                  <a:srgbClr val="FFFFFF"/>
                </a:solidFill>
                <a:effectLst>
                  <a:glow rad="101600">
                    <a:schemeClr val="tx1">
                      <a:alpha val="60000"/>
                    </a:schemeClr>
                  </a:glow>
                </a:effectLst>
                <a:latin typeface="Arial Black" pitchFamily="34" charset="0"/>
                <a:cs typeface="Arial" charset="0"/>
              </a:rPr>
              <a:t> </a:t>
            </a:r>
            <a:r>
              <a:rPr lang="en-US" dirty="0" err="1">
                <a:ln w="3175" cmpd="sng">
                  <a:solidFill>
                    <a:sysClr val="windowText" lastClr="000000"/>
                  </a:solidFill>
                  <a:prstDash val="solid"/>
                </a:ln>
                <a:solidFill>
                  <a:srgbClr val="FFFFFF"/>
                </a:solidFill>
                <a:effectLst>
                  <a:glow rad="101600">
                    <a:schemeClr val="tx1">
                      <a:alpha val="60000"/>
                    </a:schemeClr>
                  </a:glow>
                </a:effectLst>
                <a:latin typeface="Arial Black" pitchFamily="34" charset="0"/>
                <a:cs typeface="Arial" charset="0"/>
              </a:rPr>
              <a:t>Riwayat</a:t>
            </a:r>
            <a:r>
              <a:rPr lang="en-US" dirty="0">
                <a:ln w="3175" cmpd="sng">
                  <a:solidFill>
                    <a:sysClr val="windowText" lastClr="000000"/>
                  </a:solidFill>
                  <a:prstDash val="solid"/>
                </a:ln>
                <a:solidFill>
                  <a:srgbClr val="FFFFFF"/>
                </a:solidFill>
                <a:effectLst>
                  <a:glow rad="101600">
                    <a:schemeClr val="tx1">
                      <a:alpha val="60000"/>
                    </a:schemeClr>
                  </a:glow>
                </a:effectLst>
                <a:latin typeface="Arial Black" pitchFamily="34" charset="0"/>
                <a:cs typeface="Arial" charset="0"/>
              </a:rPr>
              <a:t> Muslim)</a:t>
            </a:r>
            <a:endParaRPr lang="en-US" sz="2400" dirty="0">
              <a:ln w="3175" cmpd="sng">
                <a:solidFill>
                  <a:sysClr val="windowText" lastClr="000000"/>
                </a:solidFill>
                <a:prstDash val="solid"/>
              </a:ln>
              <a:solidFill>
                <a:srgbClr val="FFFFFF"/>
              </a:solidFill>
              <a:effectLst>
                <a:glow rad="101600">
                  <a:schemeClr val="tx1">
                    <a:alpha val="60000"/>
                  </a:schemeClr>
                </a:glow>
              </a:effectLst>
              <a:latin typeface="Arial Black" pitchFamily="34" charset="0"/>
              <a:cs typeface="Arial" charset="0"/>
            </a:endParaRPr>
          </a:p>
        </p:txBody>
      </p:sp>
      <p:sp>
        <p:nvSpPr>
          <p:cNvPr id="4" name="Right Arrow 3"/>
          <p:cNvSpPr/>
          <p:nvPr/>
        </p:nvSpPr>
        <p:spPr>
          <a:xfrm>
            <a:off x="381000" y="1672870"/>
            <a:ext cx="5340003" cy="1527530"/>
          </a:xfrm>
          <a:prstGeom prst="righ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Sabda</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Rasulullah</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s.a.w</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bermaksud</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400" dirty="0"/>
          </a:p>
        </p:txBody>
      </p:sp>
      <p:sp>
        <p:nvSpPr>
          <p:cNvPr id="5" name="Rectangle 4"/>
          <p:cNvSpPr/>
          <p:nvPr/>
        </p:nvSpPr>
        <p:spPr>
          <a:xfrm>
            <a:off x="38100" y="76200"/>
            <a:ext cx="8953500" cy="1015663"/>
          </a:xfrm>
          <a:prstGeom prst="rect">
            <a:avLst/>
          </a:prstGeom>
        </p:spPr>
        <p:txBody>
          <a:bodyPr wrap="square">
            <a:spAutoFit/>
          </a:bodyPr>
          <a:lstStyle/>
          <a:p>
            <a:pPr lvl="0" algn="ctr">
              <a:defRPr/>
            </a:pP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Berazam</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untuk</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berpuasa</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sunat</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p>
          <a:p>
            <a:pPr lvl="0" algn="ctr">
              <a:defRPr/>
            </a:pP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bulan</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Muharam</a:t>
            </a:r>
            <a:endParaRPr lang="en-US" sz="30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177377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9570303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50693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76920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239044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63112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333457"/>
            <a:ext cx="9144000" cy="1938992"/>
          </a:xfrm>
          <a:prstGeom prst="rect">
            <a:avLst/>
          </a:prstGeom>
          <a:solidFill>
            <a:schemeClr val="accent2">
              <a:lumMod val="50000"/>
              <a:alpha val="14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مُحَمَّدًا</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رَسُوْلُ اللهُ</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18864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73307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475556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871213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414743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548962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171502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278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1481248"/>
            <a:ext cx="8572560" cy="1754326"/>
          </a:xfrm>
          <a:prstGeom prst="rect">
            <a:avLst/>
          </a:prstGeom>
          <a:solidFill>
            <a:srgbClr val="990000">
              <a:alpha val="1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وَصَحْبِهِ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08112" y="3958879"/>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484312" y="44624"/>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47555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8864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16593"/>
            <a:ext cx="91440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3480614"/>
            <a:ext cx="8610600" cy="2062103"/>
          </a:xfrm>
          <a:prstGeom prst="rect">
            <a:avLst/>
          </a:prstGeom>
          <a:noFill/>
          <a:ln w="9525">
            <a:noFill/>
          </a:ln>
        </p:spPr>
        <p:txBody>
          <a:bodyPr wrap="square">
            <a:spAutoFit/>
          </a:bodyPr>
          <a:lstStyle/>
          <a:p>
            <a:pPr algn="ctr" fontAlgn="auto">
              <a:spcBef>
                <a:spcPts val="0"/>
              </a:spcBef>
              <a:spcAft>
                <a:spcPts val="0"/>
              </a:spcAft>
              <a:defRPr/>
            </a:pP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32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islam</a:t>
            </a:r>
            <a:endPar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475556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46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260648"/>
            <a:ext cx="88392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Pengertian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Hijrah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09600" y="2414846"/>
            <a:ext cx="8153400" cy="1828800"/>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فَأَيُّ الإِْيمَانِ أفضلُ؟ قَالَ: اَلْهِجْرَةُ.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قَالَ</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فَمَا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الْهِجْرَةُ؟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قَال: أَنْ تَهجُرَ السُّوءَ.</a:t>
            </a:r>
            <a:endParaRPr lang="ms-MY" sz="4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ounded Rectangle 4"/>
          <p:cNvSpPr/>
          <p:nvPr/>
        </p:nvSpPr>
        <p:spPr>
          <a:xfrm>
            <a:off x="898071" y="1119446"/>
            <a:ext cx="7347857" cy="990600"/>
          </a:xfrm>
          <a:prstGeom prst="roundRect">
            <a:avLst>
              <a:gd name="adj" fmla="val 11364"/>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Perubahan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keburukan</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kebaikan</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609600" y="4148643"/>
            <a:ext cx="8153400" cy="1695203"/>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r>
              <a:rPr lang="en-US" sz="2400" dirty="0" err="1">
                <a:solidFill>
                  <a:schemeClr val="tx1"/>
                </a:solidFill>
                <a:effectLst>
                  <a:outerShdw blurRad="38100" dist="38100" dir="2700000" algn="tl">
                    <a:srgbClr val="000000">
                      <a:alpha val="43137"/>
                    </a:srgbClr>
                  </a:outerShdw>
                </a:effectLst>
              </a:rPr>
              <a:t>Apakah</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ciri</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keimanan</a:t>
            </a:r>
            <a:r>
              <a:rPr lang="en-US" sz="2400" dirty="0">
                <a:solidFill>
                  <a:schemeClr val="tx1"/>
                </a:solidFill>
                <a:effectLst>
                  <a:outerShdw blurRad="38100" dist="38100" dir="2700000" algn="tl">
                    <a:srgbClr val="000000">
                      <a:alpha val="43137"/>
                    </a:srgbClr>
                  </a:outerShdw>
                </a:effectLst>
              </a:rPr>
              <a:t> yang paling </a:t>
            </a:r>
            <a:r>
              <a:rPr lang="en-US" sz="2400" dirty="0" err="1">
                <a:solidFill>
                  <a:schemeClr val="tx1"/>
                </a:solidFill>
                <a:effectLst>
                  <a:outerShdw blurRad="38100" dist="38100" dir="2700000" algn="tl">
                    <a:srgbClr val="000000">
                      <a:alpha val="43137"/>
                    </a:srgbClr>
                  </a:outerShdw>
                </a:effectLst>
              </a:rPr>
              <a:t>afdhal</a:t>
            </a:r>
            <a:r>
              <a:rPr lang="en-US" sz="2400" dirty="0">
                <a:solidFill>
                  <a:schemeClr val="tx1"/>
                </a:solidFill>
                <a:effectLst>
                  <a:outerShdw blurRad="38100" dist="38100" dir="2700000" algn="tl">
                    <a:srgbClr val="000000">
                      <a:alpha val="43137"/>
                    </a:srgbClr>
                  </a:outerShdw>
                </a:effectLst>
              </a:rPr>
              <a:t>? Kata </a:t>
            </a:r>
            <a:r>
              <a:rPr lang="en-US" sz="2400" dirty="0" err="1">
                <a:solidFill>
                  <a:schemeClr val="tx1"/>
                </a:solidFill>
                <a:effectLst>
                  <a:outerShdw blurRad="38100" dist="38100" dir="2700000" algn="tl">
                    <a:srgbClr val="000000">
                      <a:alpha val="43137"/>
                    </a:srgbClr>
                  </a:outerShdw>
                </a:effectLst>
              </a:rPr>
              <a:t>Baginda</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Hijrah</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Sahabat</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itu</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bertanya</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lagi</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Apakah</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erti</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Hijrah</a:t>
            </a:r>
            <a:r>
              <a:rPr lang="en-US" sz="2400" dirty="0">
                <a:solidFill>
                  <a:schemeClr val="tx1"/>
                </a:solidFill>
                <a:effectLst>
                  <a:outerShdw blurRad="38100" dist="38100" dir="2700000" algn="tl">
                    <a:srgbClr val="000000">
                      <a:alpha val="43137"/>
                    </a:srgbClr>
                  </a:outerShdw>
                </a:effectLst>
              </a:rPr>
              <a:t>? </a:t>
            </a:r>
            <a:endParaRPr lang="en-US" sz="2400" dirty="0" smtClean="0">
              <a:solidFill>
                <a:schemeClr val="tx1"/>
              </a:solidFill>
              <a:effectLst>
                <a:outerShdw blurRad="38100" dist="38100" dir="2700000" algn="tl">
                  <a:srgbClr val="000000">
                    <a:alpha val="43137"/>
                  </a:srgbClr>
                </a:outerShdw>
              </a:effectLst>
            </a:endParaRPr>
          </a:p>
          <a:p>
            <a:pPr algn="ctr"/>
            <a:r>
              <a:rPr lang="en-US" sz="2400" dirty="0" err="1" smtClean="0">
                <a:solidFill>
                  <a:schemeClr val="tx1"/>
                </a:solidFill>
                <a:effectLst>
                  <a:outerShdw blurRad="38100" dist="38100" dir="2700000" algn="tl">
                    <a:srgbClr val="000000">
                      <a:alpha val="43137"/>
                    </a:srgbClr>
                  </a:outerShdw>
                </a:effectLst>
              </a:rPr>
              <a:t>Jawab</a:t>
            </a:r>
            <a:r>
              <a:rPr lang="en-US" sz="2400" dirty="0" smtClean="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Baginda</a:t>
            </a:r>
            <a:r>
              <a:rPr lang="en-US" sz="2400" dirty="0">
                <a:solidFill>
                  <a:schemeClr val="tx1"/>
                </a:solidFill>
                <a:effectLst>
                  <a:outerShdw blurRad="38100" dist="38100" dir="2700000" algn="tl">
                    <a:srgbClr val="000000">
                      <a:alpha val="43137"/>
                    </a:srgbClr>
                  </a:outerShdw>
                </a:effectLst>
              </a:rPr>
              <a:t> </a:t>
            </a:r>
            <a:r>
              <a:rPr lang="ar-SA" sz="2400" dirty="0">
                <a:solidFill>
                  <a:schemeClr val="tx1"/>
                </a:solidFill>
                <a:effectLst>
                  <a:outerShdw blurRad="38100" dist="38100" dir="2700000" algn="tl">
                    <a:srgbClr val="000000">
                      <a:alpha val="43137"/>
                    </a:srgbClr>
                  </a:outerShdw>
                </a:effectLst>
              </a:rPr>
              <a:t>ﷺ</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Hijrah</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itu</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kamu</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meninggalkan</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perkara</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keji</a:t>
            </a:r>
            <a:r>
              <a:rPr lang="en-US" sz="2400" dirty="0">
                <a:effectLst>
                  <a:outerShdw blurRad="38100" dist="38100" dir="2700000" algn="tl">
                    <a:srgbClr val="000000">
                      <a:alpha val="43137"/>
                    </a:srgbClr>
                  </a:outerShdw>
                </a:effectLst>
              </a:rPr>
              <a:t>. </a:t>
            </a:r>
            <a:endParaRPr lang="ms-MY" sz="2400" dirty="0">
              <a:effectLst>
                <a:outerShdw blurRad="38100" dist="38100" dir="2700000" algn="tl">
                  <a:srgbClr val="000000">
                    <a:alpha val="43137"/>
                  </a:srgbClr>
                </a:outerShdw>
              </a:effectLst>
            </a:endParaRPr>
          </a:p>
        </p:txBody>
      </p:sp>
      <p:sp>
        <p:nvSpPr>
          <p:cNvPr id="7" name="Up Arrow 6"/>
          <p:cNvSpPr/>
          <p:nvPr/>
        </p:nvSpPr>
        <p:spPr>
          <a:xfrm rot="5400000">
            <a:off x="425036" y="2180467"/>
            <a:ext cx="814449" cy="978408"/>
          </a:xfrm>
          <a:prstGeom prst="up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475556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76200"/>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Perpaduan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Rukun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Kejayaan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Hijrah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Pembentukan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Negara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Madinah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609600" y="3886200"/>
            <a:ext cx="7924800" cy="1143000"/>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en-US" sz="24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Memadamkan</a:t>
            </a:r>
            <a:r>
              <a:rPr lang="en-US"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api</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peperangan</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dan</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perbalahan</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yang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telah</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lama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wujud</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antara</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penduduk</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asal</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Madinah</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iaitu</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kaum</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Aus</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dan</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Khazraj</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ms-MY" sz="2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612058" y="2362200"/>
            <a:ext cx="7922342" cy="1385734"/>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b="1" dirty="0" smtClean="0">
                <a:ln w="12700">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M</a:t>
            </a:r>
            <a:r>
              <a:rPr lang="en-US" sz="24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empersaudarakan</a:t>
            </a:r>
            <a:r>
              <a:rPr lang="en-US"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antara</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Muhajirin</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iaitu</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kaum</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Muslimin</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yang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datang</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dari</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Mekah</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dan</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Ansar</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iaitu</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kaum</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muslimin</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penduduk</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asal</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Madinah</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US" sz="2400" b="1" dirty="0">
              <a:ln w="12700">
                <a:solidFill>
                  <a:schemeClr val="tx1"/>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nip Diagonal Corner Rectangle 5"/>
          <p:cNvSpPr/>
          <p:nvPr/>
        </p:nvSpPr>
        <p:spPr>
          <a:xfrm>
            <a:off x="228600" y="1268976"/>
            <a:ext cx="5867400" cy="1093224"/>
          </a:xfrm>
          <a:prstGeom prst="snip2Diag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Langkah-langkah</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diambil</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urved Left Arrow 6"/>
          <p:cNvSpPr/>
          <p:nvPr/>
        </p:nvSpPr>
        <p:spPr>
          <a:xfrm>
            <a:off x="8173064" y="1939892"/>
            <a:ext cx="722671" cy="844616"/>
          </a:xfrm>
          <a:prstGeom prst="curvedLef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ms-MY">
              <a:solidFill>
                <a:schemeClr val="tx1"/>
              </a:solidFill>
            </a:endParaRPr>
          </a:p>
        </p:txBody>
      </p:sp>
      <p:sp>
        <p:nvSpPr>
          <p:cNvPr id="8" name="Rounded Rectangle 7"/>
          <p:cNvSpPr/>
          <p:nvPr/>
        </p:nvSpPr>
        <p:spPr>
          <a:xfrm>
            <a:off x="612058" y="5167466"/>
            <a:ext cx="7922342" cy="1385734"/>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Setiap</a:t>
            </a:r>
            <a:r>
              <a:rPr lang="en-US"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perkara</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yang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dilihat</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membawa</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kepada</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perpecahan</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akan</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segera</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ditangani</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oleh</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a:solidFill>
                  <a:schemeClr val="tx1"/>
                </a:solidFill>
                <a:effectLst>
                  <a:outerShdw blurRad="38100" dist="38100" dir="2700000" algn="tl">
                    <a:srgbClr val="000000">
                      <a:alpha val="43137"/>
                    </a:srgbClr>
                  </a:outerShdw>
                </a:effectLst>
                <a:latin typeface="Arial" pitchFamily="34" charset="0"/>
                <a:cs typeface="Arial" pitchFamily="34" charset="0"/>
              </a:rPr>
              <a:t>Baginda</a:t>
            </a: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ar-SA" sz="2400" b="1" dirty="0">
                <a:solidFill>
                  <a:schemeClr val="tx1"/>
                </a:solidFill>
                <a:effectLst>
                  <a:outerShdw blurRad="38100" dist="38100" dir="2700000" algn="tl">
                    <a:srgbClr val="000000">
                      <a:alpha val="43137"/>
                    </a:srgbClr>
                  </a:outerShdw>
                </a:effectLst>
                <a:latin typeface="Arial" pitchFamily="34" charset="0"/>
                <a:cs typeface="Arial" pitchFamily="34" charset="0"/>
              </a:rPr>
              <a:t>ﷺ</a:t>
            </a:r>
            <a:endParaRPr lang="en-US" sz="2400" b="1" dirty="0">
              <a:ln w="12700">
                <a:solidFill>
                  <a:schemeClr val="tx1"/>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475556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6293" y="116160"/>
            <a:ext cx="8755307"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Ibn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Kathir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meriwayatkan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tafsir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beliau</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36293" y="2478360"/>
            <a:ext cx="8763000" cy="1447800"/>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dengki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Yahudi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tersebut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dihantar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pemuda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duduk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bercerita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peperangan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Bu’ath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Aus</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Khazraj</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236292" y="1182961"/>
            <a:ext cx="8755307" cy="1219199"/>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Yahudi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sekumpulan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Aus</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Khazraj</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berhimpun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mahabbah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28375" y="4069962"/>
            <a:ext cx="8763224" cy="1143000"/>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membangkitkan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assabiyyah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Aus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Khazraj</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perbalahan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hampir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mencetuskan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peperangan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Left Arrow 6"/>
          <p:cNvSpPr/>
          <p:nvPr/>
        </p:nvSpPr>
        <p:spPr>
          <a:xfrm>
            <a:off x="8513842" y="1944960"/>
            <a:ext cx="566822" cy="1447800"/>
          </a:xfrm>
          <a:prstGeom prst="curvedLeftArrow">
            <a:avLst/>
          </a:prstGeom>
          <a:solidFill>
            <a:srgbClr val="9900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Curved Left Arrow 7"/>
          <p:cNvSpPr/>
          <p:nvPr/>
        </p:nvSpPr>
        <p:spPr>
          <a:xfrm>
            <a:off x="8402557" y="3773760"/>
            <a:ext cx="678107" cy="1590675"/>
          </a:xfrm>
          <a:prstGeom prst="curvedLeftArrow">
            <a:avLst/>
          </a:prstGeom>
          <a:solidFill>
            <a:srgbClr val="9900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Rounded Rectangle 8"/>
          <p:cNvSpPr/>
          <p:nvPr/>
        </p:nvSpPr>
        <p:spPr>
          <a:xfrm>
            <a:off x="381000" y="5450160"/>
            <a:ext cx="8534400" cy="1219200"/>
          </a:xfrm>
          <a:prstGeom prst="roundRect">
            <a:avLst>
              <a:gd name="adj" fmla="val 0"/>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s.a.w</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dapat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meredakan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pertikaian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kedua-dua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pihak</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590640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1357</Words>
  <Application>Microsoft Office PowerPoint</Application>
  <PresentationFormat>On-screen Show (4:3)</PresentationFormat>
  <Paragraphs>119</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wanshahril</cp:lastModifiedBy>
  <cp:revision>6</cp:revision>
  <dcterms:created xsi:type="dcterms:W3CDTF">2015-10-13T14:47:12Z</dcterms:created>
  <dcterms:modified xsi:type="dcterms:W3CDTF">2015-10-15T08:54:25Z</dcterms:modified>
</cp:coreProperties>
</file>